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7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8" r:id="rId18"/>
    <p:sldId id="289" r:id="rId19"/>
    <p:sldId id="290" r:id="rId20"/>
    <p:sldId id="274" r:id="rId21"/>
    <p:sldId id="275" r:id="rId22"/>
    <p:sldId id="286" r:id="rId23"/>
    <p:sldId id="277" r:id="rId24"/>
    <p:sldId id="291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D707"/>
    <a:srgbClr val="B9D553"/>
    <a:srgbClr val="F4FDBF"/>
    <a:srgbClr val="A7D5B9"/>
    <a:srgbClr val="94CCA9"/>
    <a:srgbClr val="81DFCD"/>
    <a:srgbClr val="A2E6DE"/>
    <a:srgbClr val="9EE6C0"/>
    <a:srgbClr val="3F3F3F"/>
    <a:srgbClr val="D3F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91C3-CECA-43FE-909C-A7CB6AB7A703}" type="datetimeFigureOut">
              <a:rPr lang="en-US" smtClean="0"/>
              <a:t>12/01/2015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EF5B-884A-4BE4-84D1-15EB64A1F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51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91C3-CECA-43FE-909C-A7CB6AB7A703}" type="datetimeFigureOut">
              <a:rPr lang="en-US" smtClean="0"/>
              <a:t>12/01/2015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EF5B-884A-4BE4-84D1-15EB64A1F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9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91C3-CECA-43FE-909C-A7CB6AB7A703}" type="datetimeFigureOut">
              <a:rPr lang="en-US" smtClean="0"/>
              <a:t>12/01/2015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EF5B-884A-4BE4-84D1-15EB64A1F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20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91C3-CECA-43FE-909C-A7CB6AB7A703}" type="datetimeFigureOut">
              <a:rPr lang="en-US" smtClean="0"/>
              <a:t>12/01/2015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EF5B-884A-4BE4-84D1-15EB64A1F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4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91C3-CECA-43FE-909C-A7CB6AB7A703}" type="datetimeFigureOut">
              <a:rPr lang="en-US" smtClean="0"/>
              <a:t>12/01/2015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EF5B-884A-4BE4-84D1-15EB64A1F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91C3-CECA-43FE-909C-A7CB6AB7A703}" type="datetimeFigureOut">
              <a:rPr lang="en-US" smtClean="0"/>
              <a:t>12/01/2015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EF5B-884A-4BE4-84D1-15EB64A1F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47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91C3-CECA-43FE-909C-A7CB6AB7A703}" type="datetimeFigureOut">
              <a:rPr lang="en-US" smtClean="0"/>
              <a:t>12/01/2015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EF5B-884A-4BE4-84D1-15EB64A1F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2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91C3-CECA-43FE-909C-A7CB6AB7A703}" type="datetimeFigureOut">
              <a:rPr lang="en-US" smtClean="0"/>
              <a:t>12/01/2015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EF5B-884A-4BE4-84D1-15EB64A1F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20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91C3-CECA-43FE-909C-A7CB6AB7A703}" type="datetimeFigureOut">
              <a:rPr lang="en-US" smtClean="0"/>
              <a:t>12/01/2015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EF5B-884A-4BE4-84D1-15EB64A1F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65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91C3-CECA-43FE-909C-A7CB6AB7A703}" type="datetimeFigureOut">
              <a:rPr lang="en-US" smtClean="0"/>
              <a:t>12/01/2015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EF5B-884A-4BE4-84D1-15EB64A1F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1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91C3-CECA-43FE-909C-A7CB6AB7A703}" type="datetimeFigureOut">
              <a:rPr lang="en-US" smtClean="0"/>
              <a:t>12/01/2015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EF5B-884A-4BE4-84D1-15EB64A1F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77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5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191C3-CECA-43FE-909C-A7CB6AB7A703}" type="datetimeFigureOut">
              <a:rPr lang="en-US" smtClean="0"/>
              <a:t>12/01/2015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2EF5B-884A-4BE4-84D1-15EB64A1F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19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13" Type="http://schemas.openxmlformats.org/officeDocument/2006/relationships/image" Target="../media/image26.jpg"/><Relationship Id="rId3" Type="http://schemas.openxmlformats.org/officeDocument/2006/relationships/image" Target="../media/image25.jpg"/><Relationship Id="rId7" Type="http://schemas.openxmlformats.org/officeDocument/2006/relationships/image" Target="../media/image18.jpg"/><Relationship Id="rId12" Type="http://schemas.openxmlformats.org/officeDocument/2006/relationships/image" Target="../media/image28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11" Type="http://schemas.openxmlformats.org/officeDocument/2006/relationships/image" Target="../media/image24.jpg"/><Relationship Id="rId5" Type="http://schemas.openxmlformats.org/officeDocument/2006/relationships/image" Target="../media/image14.jpg"/><Relationship Id="rId10" Type="http://schemas.openxmlformats.org/officeDocument/2006/relationships/image" Target="../media/image11.jpg"/><Relationship Id="rId4" Type="http://schemas.openxmlformats.org/officeDocument/2006/relationships/image" Target="../media/image15.jpg"/><Relationship Id="rId9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2819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2410"/>
            <a:ext cx="7772400" cy="28956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  <a:latin typeface="Teen" panose="02000400000000000000" pitchFamily="2" charset="0"/>
              </a:rPr>
              <a:t>Welcome to HOTT</a:t>
            </a:r>
            <a:endParaRPr lang="en-US" sz="8800" b="1" dirty="0">
              <a:solidFill>
                <a:srgbClr val="C00000"/>
              </a:solidFill>
              <a:latin typeface="Teen" panose="020004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2786063"/>
            <a:ext cx="9153525" cy="1857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574801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een" panose="02000400000000000000" pitchFamily="2" charset="0"/>
              </a:rPr>
              <a:t>Health Occupations for Today and Tomorrow</a:t>
            </a:r>
            <a:endParaRPr lang="en-US" sz="2800" dirty="0">
              <a:solidFill>
                <a:srgbClr val="C00000"/>
              </a:solidFill>
              <a:latin typeface="Teen" panose="020004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52400"/>
            <a:ext cx="2961409" cy="18097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9524" y="2752725"/>
            <a:ext cx="9163049" cy="66676"/>
          </a:xfrm>
          <a:prstGeom prst="rect">
            <a:avLst/>
          </a:prstGeom>
          <a:solidFill>
            <a:srgbClr val="B9D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9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2412" y="533400"/>
            <a:ext cx="8610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A</a:t>
            </a:r>
            <a:r>
              <a:rPr lang="en-US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________________ </a:t>
            </a:r>
            <a:r>
              <a:rPr lang="en-US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or a </a:t>
            </a:r>
            <a:r>
              <a:rPr lang="en-US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________________________________________ </a:t>
            </a:r>
            <a:r>
              <a:rPr lang="en-US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will greet you at the door. They help patients with billing, making appointments, and keeping track of medical records. </a:t>
            </a:r>
            <a:endParaRPr lang="en-US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4381" y="5334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m</a:t>
            </a:r>
            <a:r>
              <a:rPr lang="en-US" sz="2800" b="1" dirty="0" smtClean="0">
                <a:latin typeface="Century Gothic" panose="020B0502020202020204" pitchFamily="34" charset="0"/>
              </a:rPr>
              <a:t>edical assistant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056620"/>
            <a:ext cx="83534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Century Gothic" panose="020B0502020202020204" pitchFamily="34" charset="0"/>
              </a:rPr>
              <a:t>m</a:t>
            </a:r>
            <a:r>
              <a:rPr lang="en-US" sz="2600" b="1" dirty="0" smtClean="0">
                <a:latin typeface="Century Gothic" panose="020B0502020202020204" pitchFamily="34" charset="0"/>
              </a:rPr>
              <a:t>edical records and health information technician</a:t>
            </a:r>
            <a:endParaRPr lang="en-US" sz="2600" b="1" dirty="0"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848100"/>
            <a:ext cx="3543300" cy="2362200"/>
          </a:xfrm>
          <a:prstGeom prst="rect">
            <a:avLst/>
          </a:prstGeom>
          <a:ln w="38100">
            <a:solidFill>
              <a:srgbClr val="B9D707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30" y="3848100"/>
            <a:ext cx="3543301" cy="2362200"/>
          </a:xfrm>
          <a:prstGeom prst="rect">
            <a:avLst/>
          </a:prstGeom>
          <a:ln w="38100">
            <a:solidFill>
              <a:srgbClr val="B9D707"/>
            </a:solidFill>
          </a:ln>
        </p:spPr>
      </p:pic>
    </p:spTree>
    <p:extLst>
      <p:ext uri="{BB962C8B-B14F-4D97-AF65-F5344CB8AC3E}">
        <p14:creationId xmlns:p14="http://schemas.microsoft.com/office/powerpoint/2010/main" val="370848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Next, we will walk by the Emergency Department. Here you might see a ________________ bringing a patient into the hospital from the ambulance.</a:t>
            </a:r>
            <a:endParaRPr lang="en-US" sz="3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15240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p</a:t>
            </a:r>
            <a:r>
              <a:rPr lang="en-US" sz="3200" b="1" dirty="0" smtClean="0">
                <a:latin typeface="Century Gothic" panose="020B0502020202020204" pitchFamily="34" charset="0"/>
              </a:rPr>
              <a:t>aramedic/EMT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352800"/>
            <a:ext cx="4286250" cy="2857500"/>
          </a:xfrm>
          <a:prstGeom prst="rect">
            <a:avLst/>
          </a:prstGeom>
          <a:ln w="38100">
            <a:solidFill>
              <a:srgbClr val="B9D707"/>
            </a:solidFill>
          </a:ln>
        </p:spPr>
      </p:pic>
    </p:spTree>
    <p:extLst>
      <p:ext uri="{BB962C8B-B14F-4D97-AF65-F5344CB8AC3E}">
        <p14:creationId xmlns:p14="http://schemas.microsoft.com/office/powerpoint/2010/main" val="63231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In the emergency room, there is an _________ and a ______ who are trained to handle emergencies. </a:t>
            </a:r>
            <a:endParaRPr lang="en-US" sz="3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950772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ER doctor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96636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n</a:t>
            </a:r>
            <a:r>
              <a:rPr lang="en-US" sz="3200" b="1" dirty="0" smtClean="0">
                <a:latin typeface="Century Gothic" panose="020B0502020202020204" pitchFamily="34" charset="0"/>
              </a:rPr>
              <a:t>urse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352800"/>
            <a:ext cx="3736731" cy="2590800"/>
          </a:xfrm>
          <a:prstGeom prst="rect">
            <a:avLst/>
          </a:prstGeom>
          <a:ln w="38100">
            <a:solidFill>
              <a:srgbClr val="B9D707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0"/>
            <a:ext cx="3829050" cy="2552700"/>
          </a:xfrm>
          <a:prstGeom prst="rect">
            <a:avLst/>
          </a:prstGeom>
          <a:ln w="38100">
            <a:solidFill>
              <a:srgbClr val="B9D707"/>
            </a:solidFill>
          </a:ln>
        </p:spPr>
      </p:pic>
    </p:spTree>
    <p:extLst>
      <p:ext uri="{BB962C8B-B14F-4D97-AF65-F5344CB8AC3E}">
        <p14:creationId xmlns:p14="http://schemas.microsoft.com/office/powerpoint/2010/main" val="319495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613" y="685800"/>
            <a:ext cx="7696200" cy="551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Now, let’s go see the Radiology Department. This is where they take x-rays.</a:t>
            </a:r>
            <a:endParaRPr lang="en-US" sz="4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9"/>
          <a:stretch/>
        </p:blipFill>
        <p:spPr>
          <a:xfrm rot="16200000">
            <a:off x="3495676" y="2714623"/>
            <a:ext cx="2124075" cy="3857627"/>
          </a:xfrm>
          <a:prstGeom prst="rect">
            <a:avLst/>
          </a:prstGeom>
          <a:ln w="38100">
            <a:solidFill>
              <a:srgbClr val="B9D707"/>
            </a:solidFill>
          </a:ln>
        </p:spPr>
      </p:pic>
    </p:spTree>
    <p:extLst>
      <p:ext uri="{BB962C8B-B14F-4D97-AF65-F5344CB8AC3E}">
        <p14:creationId xmlns:p14="http://schemas.microsoft.com/office/powerpoint/2010/main" val="358315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382000" cy="5745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A _______________________ positions the patients and takes their x-rays. </a:t>
            </a:r>
            <a:endParaRPr lang="en-US" sz="3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3810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r</a:t>
            </a:r>
            <a:r>
              <a:rPr lang="en-US" sz="3200" b="1" dirty="0" smtClean="0">
                <a:latin typeface="Century Gothic" panose="020B0502020202020204" pitchFamily="34" charset="0"/>
              </a:rPr>
              <a:t>adiological technologist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2362200"/>
            <a:ext cx="4286250" cy="2857500"/>
          </a:xfrm>
          <a:prstGeom prst="rect">
            <a:avLst/>
          </a:prstGeom>
          <a:ln w="38100">
            <a:solidFill>
              <a:srgbClr val="B9D707"/>
            </a:solidFill>
          </a:ln>
        </p:spPr>
      </p:pic>
    </p:spTree>
    <p:extLst>
      <p:ext uri="{BB962C8B-B14F-4D97-AF65-F5344CB8AC3E}">
        <p14:creationId xmlns:p14="http://schemas.microsoft.com/office/powerpoint/2010/main" val="13962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287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A special doctor called a ____________ examines the X-rays to decide if anything is broken.</a:t>
            </a:r>
            <a:endParaRPr lang="en-US" sz="3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6632" y="940037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r</a:t>
            </a:r>
            <a:r>
              <a:rPr lang="en-US" sz="3200" b="1" dirty="0" smtClean="0">
                <a:latin typeface="Century Gothic" panose="020B0502020202020204" pitchFamily="34" charset="0"/>
              </a:rPr>
              <a:t>adiologist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602" y="2743200"/>
            <a:ext cx="4286250" cy="2857500"/>
          </a:xfrm>
          <a:prstGeom prst="rect">
            <a:avLst/>
          </a:prstGeom>
          <a:ln w="38100">
            <a:solidFill>
              <a:srgbClr val="B9D707"/>
            </a:solidFill>
          </a:ln>
        </p:spPr>
      </p:pic>
    </p:spTree>
    <p:extLst>
      <p:ext uri="{BB962C8B-B14F-4D97-AF65-F5344CB8AC3E}">
        <p14:creationId xmlns:p14="http://schemas.microsoft.com/office/powerpoint/2010/main" val="3660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"/>
            <a:ext cx="8382000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Next, we will see some of the hospital rooms. Some rooms are for mother’s who just had babies, people who are sick, or people recovering from surgery. </a:t>
            </a:r>
            <a:endParaRPr lang="en-US" sz="4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3810000"/>
            <a:ext cx="3943350" cy="2628900"/>
          </a:xfrm>
          <a:prstGeom prst="rect">
            <a:avLst/>
          </a:prstGeom>
          <a:ln w="38100">
            <a:solidFill>
              <a:srgbClr val="B9D707"/>
            </a:solidFill>
          </a:ln>
        </p:spPr>
      </p:pic>
    </p:spTree>
    <p:extLst>
      <p:ext uri="{BB962C8B-B14F-4D97-AF65-F5344CB8AC3E}">
        <p14:creationId xmlns:p14="http://schemas.microsoft.com/office/powerpoint/2010/main" val="232281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218" y="522287"/>
            <a:ext cx="8077200" cy="5592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In these hospital rooms, nurses take care of the patients. Nurses can be </a:t>
            </a:r>
            <a:r>
              <a:rPr lang="en-US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__________________ </a:t>
            </a:r>
            <a:r>
              <a:rPr lang="en-US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or </a:t>
            </a:r>
            <a:r>
              <a:rPr lang="en-US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__________________________</a:t>
            </a:r>
            <a:r>
              <a:rPr lang="en-US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.</a:t>
            </a:r>
            <a:endParaRPr lang="en-US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90825"/>
            <a:ext cx="3436962" cy="2466975"/>
          </a:xfrm>
          <a:prstGeom prst="rect">
            <a:avLst/>
          </a:prstGeom>
          <a:ln w="38100">
            <a:solidFill>
              <a:srgbClr val="B9D707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657600"/>
            <a:ext cx="3657600" cy="2438400"/>
          </a:xfrm>
          <a:prstGeom prst="rect">
            <a:avLst/>
          </a:prstGeom>
          <a:ln w="38100">
            <a:solidFill>
              <a:srgbClr val="B9D707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81000" y="1524000"/>
            <a:ext cx="418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r</a:t>
            </a:r>
            <a:r>
              <a:rPr lang="en-US" sz="2800" b="1" dirty="0" smtClean="0">
                <a:latin typeface="Century Gothic" panose="020B0502020202020204" pitchFamily="34" charset="0"/>
              </a:rPr>
              <a:t>egistered nurses (RN)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475" y="2037695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l</a:t>
            </a:r>
            <a:r>
              <a:rPr lang="en-US" sz="2800" b="1" dirty="0" smtClean="0">
                <a:latin typeface="Century Gothic" panose="020B0502020202020204" pitchFamily="34" charset="0"/>
              </a:rPr>
              <a:t>icensed practical nurses (LPN)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3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915400" cy="55927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There are also </a:t>
            </a:r>
            <a:r>
              <a:rPr lang="en-US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____________________________ </a:t>
            </a:r>
            <a:r>
              <a:rPr lang="en-US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who</a:t>
            </a:r>
            <a:r>
              <a:rPr lang="en-US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help nurses take care of patients.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They might help feed patients, change sheets and blankets, or move patients to new rooms. </a:t>
            </a:r>
            <a:endParaRPr lang="en-US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52322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c</a:t>
            </a:r>
            <a:r>
              <a:rPr lang="en-US" sz="2800" b="1" dirty="0" smtClean="0">
                <a:latin typeface="Century Gothic" panose="020B0502020202020204" pitchFamily="34" charset="0"/>
              </a:rPr>
              <a:t>ertified nursing assistants (CNA)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148012"/>
            <a:ext cx="4043363" cy="2695575"/>
          </a:xfrm>
          <a:prstGeom prst="rect">
            <a:avLst/>
          </a:prstGeom>
          <a:ln w="38100">
            <a:solidFill>
              <a:srgbClr val="B9D707"/>
            </a:solidFill>
          </a:ln>
        </p:spPr>
      </p:pic>
    </p:spTree>
    <p:extLst>
      <p:ext uri="{BB962C8B-B14F-4D97-AF65-F5344CB8AC3E}">
        <p14:creationId xmlns:p14="http://schemas.microsoft.com/office/powerpoint/2010/main" val="70762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648200" cy="3914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If a patient needs to have tests done, a </a:t>
            </a:r>
            <a:r>
              <a:rPr lang="en-US" sz="3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____________ </a:t>
            </a:r>
            <a:r>
              <a:rPr lang="en-US" sz="3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draws blood from the patient.</a:t>
            </a:r>
            <a:endParaRPr lang="en-US" sz="3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350" y="2654587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phlebotomist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371600"/>
            <a:ext cx="2590800" cy="3886200"/>
          </a:xfrm>
          <a:prstGeom prst="rect">
            <a:avLst/>
          </a:prstGeom>
          <a:ln w="38100">
            <a:solidFill>
              <a:srgbClr val="B9D707"/>
            </a:solidFill>
          </a:ln>
        </p:spPr>
      </p:pic>
    </p:spTree>
    <p:extLst>
      <p:ext uri="{BB962C8B-B14F-4D97-AF65-F5344CB8AC3E}">
        <p14:creationId xmlns:p14="http://schemas.microsoft.com/office/powerpoint/2010/main" val="144656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1147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b="1" dirty="0" smtClean="0">
                <a:solidFill>
                  <a:srgbClr val="C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you thought much about what you want to be when you grow up?</a:t>
            </a:r>
            <a:endParaRPr lang="en-US" sz="6600" b="1" dirty="0">
              <a:solidFill>
                <a:srgbClr val="C00000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81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2" y="304800"/>
            <a:ext cx="8229600" cy="5440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If blood is drawn, the sample is taken to the medical laboratory. This is where the _____________________________ and 			           __________________________			</a:t>
            </a:r>
            <a:r>
              <a:rPr lang="en-US" sz="3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sz="3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 will run tests. </a:t>
            </a:r>
            <a:endParaRPr lang="en-US" sz="3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1975" y="1219200"/>
            <a:ext cx="551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m</a:t>
            </a:r>
            <a:r>
              <a:rPr lang="en-US" sz="2800" b="1" dirty="0" smtClean="0">
                <a:latin typeface="Century Gothic" panose="020B0502020202020204" pitchFamily="34" charset="0"/>
              </a:rPr>
              <a:t>edical laboratory technician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75" y="3400097"/>
            <a:ext cx="2895600" cy="2020486"/>
          </a:xfrm>
          <a:prstGeom prst="rect">
            <a:avLst/>
          </a:prstGeom>
          <a:ln w="38100">
            <a:solidFill>
              <a:srgbClr val="B9D707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86025"/>
            <a:ext cx="3014663" cy="2009775"/>
          </a:xfrm>
          <a:prstGeom prst="rect">
            <a:avLst/>
          </a:prstGeom>
          <a:ln w="38100">
            <a:solidFill>
              <a:srgbClr val="B9D707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495800"/>
            <a:ext cx="3048000" cy="2032000"/>
          </a:xfrm>
          <a:prstGeom prst="rect">
            <a:avLst/>
          </a:prstGeom>
          <a:ln w="38100">
            <a:solidFill>
              <a:srgbClr val="B9D707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467099" y="1676400"/>
            <a:ext cx="551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m</a:t>
            </a:r>
            <a:r>
              <a:rPr lang="en-US" sz="2800" b="1" dirty="0" smtClean="0">
                <a:latin typeface="Century Gothic" panose="020B0502020202020204" pitchFamily="34" charset="0"/>
              </a:rPr>
              <a:t>edical laboratory scientist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13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381000"/>
            <a:ext cx="8534400" cy="551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Next, let’s check out the </a:t>
            </a:r>
            <a:r>
              <a:rPr lang="en-US" b="1" dirty="0">
                <a:solidFill>
                  <a:srgbClr val="C00000"/>
                </a:solidFill>
                <a:latin typeface="Century Gothic" panose="020B0502020202020204" pitchFamily="34" charset="0"/>
              </a:rPr>
              <a:t>p</a:t>
            </a:r>
            <a:r>
              <a:rPr lang="en-US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harmacy. Orders for medicine come to the __________ who works with the ___________________ to prepare and package the medications. </a:t>
            </a:r>
            <a:endParaRPr lang="en-US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3716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pharmacist</a:t>
            </a:r>
            <a:endParaRPr lang="en-US" sz="2800" b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86200"/>
            <a:ext cx="3581400" cy="2387600"/>
          </a:xfrm>
          <a:prstGeom prst="rect">
            <a:avLst/>
          </a:prstGeom>
          <a:ln w="38100">
            <a:solidFill>
              <a:srgbClr val="B9D707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200400"/>
            <a:ext cx="3429000" cy="2286000"/>
          </a:xfrm>
          <a:prstGeom prst="rect">
            <a:avLst/>
          </a:prstGeom>
          <a:ln w="38100">
            <a:solidFill>
              <a:srgbClr val="B9D707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19100" y="189482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p</a:t>
            </a:r>
            <a:r>
              <a:rPr lang="en-US" sz="2800" b="1" dirty="0" smtClean="0">
                <a:latin typeface="Century Gothic" panose="020B0502020202020204" pitchFamily="34" charset="0"/>
              </a:rPr>
              <a:t>harmacy technician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75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559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Now, let’s take a look at the Surgery Department where the operating rooms are located. Before surgery, a _______________ gives patients medicine to sleep through the operation. During the surgeries, a surgeon gets help from a __________________.</a:t>
            </a:r>
            <a:endParaRPr lang="en-US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905000"/>
            <a:ext cx="308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n</a:t>
            </a:r>
            <a:r>
              <a:rPr lang="en-US" sz="2800" b="1" dirty="0" smtClean="0">
                <a:latin typeface="Century Gothic" panose="020B0502020202020204" pitchFamily="34" charset="0"/>
              </a:rPr>
              <a:t>urse anesthetist 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199" y="328612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s</a:t>
            </a:r>
            <a:r>
              <a:rPr lang="en-US" sz="2800" b="1" dirty="0" smtClean="0">
                <a:latin typeface="Century Gothic" panose="020B0502020202020204" pitchFamily="34" charset="0"/>
              </a:rPr>
              <a:t>urgical technologist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" y="4114800"/>
            <a:ext cx="3362325" cy="2241550"/>
          </a:xfrm>
          <a:prstGeom prst="rect">
            <a:avLst/>
          </a:prstGeom>
          <a:ln w="38100">
            <a:solidFill>
              <a:srgbClr val="B9D707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092575"/>
            <a:ext cx="3429000" cy="2286000"/>
          </a:xfrm>
          <a:prstGeom prst="rect">
            <a:avLst/>
          </a:prstGeom>
          <a:ln w="38100">
            <a:solidFill>
              <a:srgbClr val="B9D707"/>
            </a:solidFill>
          </a:ln>
        </p:spPr>
      </p:pic>
    </p:spTree>
    <p:extLst>
      <p:ext uri="{BB962C8B-B14F-4D97-AF65-F5344CB8AC3E}">
        <p14:creationId xmlns:p14="http://schemas.microsoft.com/office/powerpoint/2010/main" val="207442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5475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Now, let’s head to the hospital kitchen. A _________ works with the cooking staff to make sure the hospital patients get nutritious meals. </a:t>
            </a:r>
            <a:endParaRPr lang="en-US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" y="1057275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anose="020B0502020202020204" pitchFamily="34" charset="0"/>
              </a:rPr>
              <a:t>dietician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352800"/>
            <a:ext cx="4286250" cy="2857500"/>
          </a:xfrm>
          <a:prstGeom prst="rect">
            <a:avLst/>
          </a:prstGeom>
          <a:ln w="38100">
            <a:solidFill>
              <a:srgbClr val="B9D707"/>
            </a:solidFill>
          </a:ln>
        </p:spPr>
      </p:pic>
    </p:spTree>
    <p:extLst>
      <p:ext uri="{BB962C8B-B14F-4D97-AF65-F5344CB8AC3E}">
        <p14:creationId xmlns:p14="http://schemas.microsoft.com/office/powerpoint/2010/main" val="54401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438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Last stop! </a:t>
            </a:r>
            <a:endParaRPr lang="en-US" sz="4800" b="1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Rehabilitation Department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2726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51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Here there is a large therapy room with exercise equipment and other tools. This is where the ________________ and _____________________ and their assistants work to help patients move better. </a:t>
            </a:r>
            <a:endParaRPr lang="en-US" sz="3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11430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p</a:t>
            </a:r>
            <a:r>
              <a:rPr lang="en-US" sz="2800" b="1" dirty="0" smtClean="0">
                <a:latin typeface="Century Gothic" panose="020B0502020202020204" pitchFamily="34" charset="0"/>
              </a:rPr>
              <a:t>hysical therapist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733676"/>
            <a:ext cx="2743200" cy="1828800"/>
          </a:xfrm>
          <a:prstGeom prst="rect">
            <a:avLst/>
          </a:prstGeom>
          <a:ln w="38100">
            <a:solidFill>
              <a:srgbClr val="B9D707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57200" y="16002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anose="020B0502020202020204" pitchFamily="34" charset="0"/>
              </a:rPr>
              <a:t>occupational therapist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803776"/>
            <a:ext cx="2781300" cy="1854200"/>
          </a:xfrm>
          <a:prstGeom prst="rect">
            <a:avLst/>
          </a:prstGeom>
          <a:ln w="38100">
            <a:solidFill>
              <a:srgbClr val="B9D707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743200"/>
            <a:ext cx="2728913" cy="1819276"/>
          </a:xfrm>
          <a:prstGeom prst="rect">
            <a:avLst/>
          </a:prstGeom>
          <a:ln w="38100">
            <a:solidFill>
              <a:srgbClr val="B9D707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/>
          <a:stretch/>
        </p:blipFill>
        <p:spPr>
          <a:xfrm>
            <a:off x="1219200" y="4803776"/>
            <a:ext cx="2743200" cy="1890712"/>
          </a:xfrm>
          <a:prstGeom prst="rect">
            <a:avLst/>
          </a:prstGeom>
          <a:ln w="38100">
            <a:solidFill>
              <a:srgbClr val="B9D707"/>
            </a:solidFill>
          </a:ln>
        </p:spPr>
      </p:pic>
    </p:spTree>
    <p:extLst>
      <p:ext uri="{BB962C8B-B14F-4D97-AF65-F5344CB8AC3E}">
        <p14:creationId xmlns:p14="http://schemas.microsoft.com/office/powerpoint/2010/main" val="162104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78486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So, next time you think about what you want to be when you grow up…</a:t>
            </a:r>
            <a:endParaRPr lang="en-US" sz="6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03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7538" y="2133600"/>
            <a:ext cx="4445713" cy="283439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9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Remember your hospital tour and </a:t>
            </a:r>
            <a:r>
              <a:rPr lang="en-US" sz="3900" b="1" dirty="0" smtClean="0">
                <a:solidFill>
                  <a:srgbClr val="3F3F3F"/>
                </a:solidFill>
                <a:latin typeface="Century Gothic" panose="020B0502020202020204" pitchFamily="34" charset="0"/>
              </a:rPr>
              <a:t>ALL</a:t>
            </a:r>
            <a:r>
              <a:rPr lang="en-US" sz="3900" b="1" dirty="0" smtClean="0">
                <a:solidFill>
                  <a:srgbClr val="2E2E2E"/>
                </a:solidFill>
                <a:latin typeface="Century Gothic" panose="020B0502020202020204" pitchFamily="34" charset="0"/>
              </a:rPr>
              <a:t> </a:t>
            </a:r>
            <a:r>
              <a:rPr lang="en-US" sz="39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of the people who work there!</a:t>
            </a:r>
            <a:endParaRPr lang="en-US" sz="39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3163" y="228423"/>
            <a:ext cx="9007277" cy="6400800"/>
            <a:chOff x="136723" y="689760"/>
            <a:chExt cx="8823745" cy="600593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570" y="689760"/>
              <a:ext cx="2212510" cy="149989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4574" y="2177342"/>
              <a:ext cx="2205894" cy="14287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41"/>
            <a:stretch/>
          </p:blipFill>
          <p:spPr>
            <a:xfrm>
              <a:off x="4577418" y="5181599"/>
              <a:ext cx="2423536" cy="151409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23" y="689760"/>
              <a:ext cx="2227847" cy="149989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74" y="5181598"/>
              <a:ext cx="2249843" cy="149989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7325" y="690022"/>
              <a:ext cx="2211845" cy="14998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6" r="-1"/>
            <a:stretch/>
          </p:blipFill>
          <p:spPr>
            <a:xfrm>
              <a:off x="136723" y="2177342"/>
              <a:ext cx="2230895" cy="153035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74" y="3694738"/>
              <a:ext cx="2208796" cy="149989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25"/>
            <a:stretch/>
          </p:blipFill>
          <p:spPr>
            <a:xfrm>
              <a:off x="6754574" y="3606092"/>
              <a:ext cx="2205894" cy="157550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7618" y="5181599"/>
              <a:ext cx="2209800" cy="149989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1017" y="690022"/>
              <a:ext cx="2249451" cy="149963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00"/>
            <a:stretch/>
          </p:blipFill>
          <p:spPr>
            <a:xfrm>
              <a:off x="6766860" y="5181598"/>
              <a:ext cx="2193608" cy="1499895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>
          <a:xfrm>
            <a:off x="2327348" y="1827210"/>
            <a:ext cx="4481316" cy="3188374"/>
          </a:xfrm>
          <a:prstGeom prst="rect">
            <a:avLst/>
          </a:prstGeom>
          <a:noFill/>
          <a:ln w="38100">
            <a:solidFill>
              <a:srgbClr val="B9D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5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A Teacher?</a:t>
            </a:r>
            <a:endParaRPr lang="en-US" sz="6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52600"/>
            <a:ext cx="4963070" cy="3306763"/>
          </a:xfrm>
          <a:ln w="38100">
            <a:solidFill>
              <a:srgbClr val="B9D553"/>
            </a:solidFill>
          </a:ln>
        </p:spPr>
      </p:pic>
    </p:spTree>
    <p:extLst>
      <p:ext uri="{BB962C8B-B14F-4D97-AF65-F5344CB8AC3E}">
        <p14:creationId xmlns:p14="http://schemas.microsoft.com/office/powerpoint/2010/main" val="290152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An Artist?</a:t>
            </a:r>
            <a:endParaRPr lang="en-US" sz="6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057400"/>
            <a:ext cx="4851797" cy="3234531"/>
          </a:xfrm>
          <a:ln w="38100">
            <a:solidFill>
              <a:srgbClr val="B9D707"/>
            </a:solidFill>
          </a:ln>
        </p:spPr>
      </p:pic>
    </p:spTree>
    <p:extLst>
      <p:ext uri="{BB962C8B-B14F-4D97-AF65-F5344CB8AC3E}">
        <p14:creationId xmlns:p14="http://schemas.microsoft.com/office/powerpoint/2010/main" val="329484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Maybe an Athlete?</a:t>
            </a:r>
            <a:endParaRPr lang="en-US" sz="6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05000"/>
            <a:ext cx="4966097" cy="3310731"/>
          </a:xfrm>
          <a:ln w="38100">
            <a:solidFill>
              <a:srgbClr val="B9D707"/>
            </a:solidFill>
          </a:ln>
        </p:spPr>
      </p:pic>
    </p:spTree>
    <p:extLst>
      <p:ext uri="{BB962C8B-B14F-4D97-AF65-F5344CB8AC3E}">
        <p14:creationId xmlns:p14="http://schemas.microsoft.com/office/powerpoint/2010/main" val="234521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3657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These are all very important jobs, but did you know there are a </a:t>
            </a:r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LOT</a:t>
            </a:r>
            <a:r>
              <a:rPr lang="en-US" sz="4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of other jobs that help people every day?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99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57200"/>
            <a:ext cx="464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Most of you are familiar with what a doctor and a nurse do, right?</a:t>
            </a:r>
            <a:endParaRPr lang="en-US" sz="28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2509" y="2743200"/>
            <a:ext cx="419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But did you know that there are MANY other jobs in the health field?</a:t>
            </a:r>
            <a:endParaRPr lang="en-US" sz="28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5532019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Can you name a few?</a:t>
            </a:r>
            <a:endParaRPr lang="en-US" sz="28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327116"/>
            <a:ext cx="2722420" cy="1954092"/>
          </a:xfrm>
          <a:prstGeom prst="rect">
            <a:avLst/>
          </a:prstGeom>
          <a:ln w="38100">
            <a:solidFill>
              <a:srgbClr val="B9D707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57200"/>
            <a:ext cx="2783693" cy="2115607"/>
          </a:xfrm>
          <a:prstGeom prst="rect">
            <a:avLst/>
          </a:prstGeom>
          <a:ln w="38100">
            <a:solidFill>
              <a:srgbClr val="B9D707"/>
            </a:solidFill>
          </a:ln>
        </p:spPr>
      </p:pic>
    </p:spTree>
    <p:extLst>
      <p:ext uri="{BB962C8B-B14F-4D97-AF65-F5344CB8AC3E}">
        <p14:creationId xmlns:p14="http://schemas.microsoft.com/office/powerpoint/2010/main" val="73754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112" y="381000"/>
            <a:ext cx="8229600" cy="5638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To learn about some of these jobs, let’s go on a virtual field trip and take a tour of a hospital.</a:t>
            </a:r>
            <a:endParaRPr lang="en-US" sz="4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743200"/>
            <a:ext cx="4972050" cy="3314700"/>
          </a:xfrm>
          <a:prstGeom prst="rect">
            <a:avLst/>
          </a:prstGeom>
          <a:ln w="38100">
            <a:solidFill>
              <a:srgbClr val="B9D707"/>
            </a:solidFill>
          </a:ln>
        </p:spPr>
      </p:pic>
    </p:spTree>
    <p:extLst>
      <p:ext uri="{BB962C8B-B14F-4D97-AF65-F5344CB8AC3E}">
        <p14:creationId xmlns:p14="http://schemas.microsoft.com/office/powerpoint/2010/main" val="68157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533400" y="21336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Who do you think you will meet first?</a:t>
            </a:r>
            <a:endParaRPr lang="en-US" sz="5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62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571</Words>
  <Application>Microsoft Office PowerPoint</Application>
  <PresentationFormat>On-screen Show (4:3)</PresentationFormat>
  <Paragraphs>52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Welcome to HOTT</vt:lpstr>
      <vt:lpstr>PowerPoint Presentation</vt:lpstr>
      <vt:lpstr>A Teacher?</vt:lpstr>
      <vt:lpstr>An Artist?</vt:lpstr>
      <vt:lpstr>Maybe an Athlete?</vt:lpstr>
      <vt:lpstr>PowerPoint Presentation</vt:lpstr>
      <vt:lpstr>PowerPoint Presentation</vt:lpstr>
      <vt:lpstr>PowerPoint Presentation</vt:lpstr>
      <vt:lpstr>Who do you think you will meet first?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South Dakota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Larsen, Kirstyn</dc:creator>
  <cp:lastModifiedBy>Larsen, Kirstyn</cp:lastModifiedBy>
  <cp:revision>46</cp:revision>
  <dcterms:created xsi:type="dcterms:W3CDTF">2015-11-18T16:16:16Z</dcterms:created>
  <dcterms:modified xsi:type="dcterms:W3CDTF">2015-12-01T15:19:32Z</dcterms:modified>
</cp:coreProperties>
</file>